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</p:sldMasterIdLst>
  <p:notesMasterIdLst>
    <p:notesMasterId r:id="rId9"/>
  </p:notesMasterIdLst>
  <p:handoutMasterIdLst>
    <p:handoutMasterId r:id="rId10"/>
  </p:handoutMasterIdLst>
  <p:sldIdLst>
    <p:sldId id="305" r:id="rId2"/>
    <p:sldId id="306" r:id="rId3"/>
    <p:sldId id="308" r:id="rId4"/>
    <p:sldId id="309" r:id="rId5"/>
    <p:sldId id="310" r:id="rId6"/>
    <p:sldId id="311" r:id="rId7"/>
    <p:sldId id="304" r:id="rId8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6C6C6C"/>
    <a:srgbClr val="000000"/>
    <a:srgbClr val="E8E8E8"/>
    <a:srgbClr val="F2F2F2"/>
    <a:srgbClr val="4C4C4C"/>
    <a:srgbClr val="565656"/>
    <a:srgbClr val="2A5DA5"/>
    <a:srgbClr val="2A67A5"/>
    <a:srgbClr val="2A7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1" autoAdjust="0"/>
    <p:restoredTop sz="86418" autoAdjust="0"/>
  </p:normalViewPr>
  <p:slideViewPr>
    <p:cSldViewPr snapToGrid="0" snapToObjects="1">
      <p:cViewPr varScale="1">
        <p:scale>
          <a:sx n="65" d="100"/>
          <a:sy n="65" d="100"/>
        </p:scale>
        <p:origin x="38" y="5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304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9F3A4-7CE6-7D4B-82F4-AAB0A89D24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3AD1B-1BAA-D548-ACF0-7463C0C7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06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3C395-96D9-3549-B668-03A5D401BEE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59DD9-C07A-0F4A-BE38-5AFB42BB2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538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entagon 13"/>
          <p:cNvSpPr>
            <a:spLocks noChangeAspect="1"/>
          </p:cNvSpPr>
          <p:nvPr userDrawn="1"/>
        </p:nvSpPr>
        <p:spPr>
          <a:xfrm>
            <a:off x="1166486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>
            <a:spLocks noChangeAspect="1"/>
          </p:cNvSpPr>
          <p:nvPr userDrawn="1"/>
        </p:nvSpPr>
        <p:spPr>
          <a:xfrm>
            <a:off x="0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4284980"/>
            <a:ext cx="9144000" cy="8585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NCI-Logo-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1" y="4604676"/>
            <a:ext cx="2908289" cy="27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892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550981" y="1069975"/>
            <a:ext cx="4108387" cy="360045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320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550981" y="1069975"/>
            <a:ext cx="4108387" cy="360045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747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114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17762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57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3807219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>
            <a:off x="0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 userDrawn="1"/>
        </p:nvSpPr>
        <p:spPr>
          <a:xfrm>
            <a:off x="0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5"/>
          <p:cNvSpPr txBox="1">
            <a:spLocks noChangeArrowheads="1"/>
          </p:cNvSpPr>
          <p:nvPr userDrawn="1"/>
        </p:nvSpPr>
        <p:spPr bwMode="auto">
          <a:xfrm>
            <a:off x="1562100" y="3454400"/>
            <a:ext cx="279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0" spc="300" dirty="0">
                <a:solidFill>
                  <a:srgbClr val="FFFFFF"/>
                </a:solidFill>
                <a:latin typeface="Montserrat-Regular"/>
                <a:cs typeface="Montserrat-Regular"/>
              </a:rPr>
              <a:t>1-800-4-CANCER</a:t>
            </a:r>
          </a:p>
        </p:txBody>
      </p:sp>
      <p:sp>
        <p:nvSpPr>
          <p:cNvPr id="12" name="TextBox 6"/>
          <p:cNvSpPr txBox="1">
            <a:spLocks noChangeArrowheads="1"/>
          </p:cNvSpPr>
          <p:nvPr userDrawn="1"/>
        </p:nvSpPr>
        <p:spPr bwMode="auto">
          <a:xfrm>
            <a:off x="0" y="1346200"/>
            <a:ext cx="9144000" cy="1034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sz="2100" b="0" i="0" dirty="0">
                <a:solidFill>
                  <a:srgbClr val="FFFFFF"/>
                </a:solidFill>
                <a:latin typeface="Montserrat-Regular"/>
                <a:cs typeface="Montserrat-Regular"/>
              </a:rPr>
              <a:t>U.S. Department of Health &amp; Human Services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2100" b="0" i="0" dirty="0">
                <a:solidFill>
                  <a:srgbClr val="FFFFFF"/>
                </a:solidFill>
                <a:latin typeface="Montserrat-Regular"/>
                <a:cs typeface="Montserrat-Regular"/>
              </a:rPr>
              <a:t>National Institutes of Health | National Cancer Institute</a:t>
            </a:r>
          </a:p>
        </p:txBody>
      </p:sp>
    </p:spTree>
    <p:extLst>
      <p:ext uri="{BB962C8B-B14F-4D97-AF65-F5344CB8AC3E}">
        <p14:creationId xmlns:p14="http://schemas.microsoft.com/office/powerpoint/2010/main" val="401261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Sub-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>
            <a:spLocks noChangeAspect="1"/>
          </p:cNvSpPr>
          <p:nvPr userDrawn="1"/>
        </p:nvSpPr>
        <p:spPr>
          <a:xfrm>
            <a:off x="1177110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/>
          <p:cNvSpPr>
            <a:spLocks noChangeAspect="1"/>
          </p:cNvSpPr>
          <p:nvPr userDrawn="1"/>
        </p:nvSpPr>
        <p:spPr>
          <a:xfrm>
            <a:off x="10624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1371600"/>
            <a:ext cx="3017520" cy="1371600"/>
          </a:xfrm>
        </p:spPr>
        <p:txBody>
          <a:bodyPr lIns="0" tIns="0" rIns="0" bIns="0" anchor="b">
            <a:noAutofit/>
          </a:bodyPr>
          <a:lstStyle>
            <a:lvl1pPr algn="r">
              <a:lnSpc>
                <a:spcPct val="90000"/>
              </a:lnSpc>
              <a:defRPr sz="240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11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34256" y="0"/>
            <a:ext cx="4297680" cy="5148072"/>
          </a:xfrm>
        </p:spPr>
        <p:txBody>
          <a:bodyPr anchor="ctr">
            <a:noAutofit/>
          </a:bodyPr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i="1">
                <a:solidFill>
                  <a:srgbClr val="000000"/>
                </a:solidFill>
              </a:defRPr>
            </a:lvl1pPr>
            <a:lvl2pPr marL="6858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 lang="en-US" sz="1900" i="1" kern="1200" baseline="0" dirty="0" smtClean="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</a:lstStyle>
          <a:p>
            <a:r>
              <a:rPr lang="en-US" dirty="0"/>
              <a:t>Agenda Item 1</a:t>
            </a:r>
          </a:p>
          <a:p>
            <a:pPr lvl="1"/>
            <a:r>
              <a:rPr lang="en-US" dirty="0"/>
              <a:t>Agenda Item 1a</a:t>
            </a:r>
          </a:p>
          <a:p>
            <a:pPr lvl="1"/>
            <a:r>
              <a:rPr lang="en-US" dirty="0"/>
              <a:t>Agenda Item 1b</a:t>
            </a:r>
          </a:p>
          <a:p>
            <a:r>
              <a:rPr lang="en-US" dirty="0"/>
              <a:t>Agenda Item 2</a:t>
            </a:r>
          </a:p>
          <a:p>
            <a:pPr lvl="1"/>
            <a:r>
              <a:rPr lang="en-US" dirty="0"/>
              <a:t>Agenda Item 2a</a:t>
            </a:r>
          </a:p>
          <a:p>
            <a:pPr lvl="1"/>
            <a:r>
              <a:rPr lang="en-US" dirty="0"/>
              <a:t>Agenda Item 2b</a:t>
            </a:r>
          </a:p>
          <a:p>
            <a:r>
              <a:rPr lang="en-US" dirty="0"/>
              <a:t>Agenda Item 3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3a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3b</a:t>
            </a:r>
          </a:p>
        </p:txBody>
      </p:sp>
    </p:spTree>
    <p:extLst>
      <p:ext uri="{BB962C8B-B14F-4D97-AF65-F5344CB8AC3E}">
        <p14:creationId xmlns:p14="http://schemas.microsoft.com/office/powerpoint/2010/main" val="98528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Brea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 userDrawn="1"/>
        </p:nvSpPr>
        <p:spPr>
          <a:xfrm>
            <a:off x="0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 userDrawn="1"/>
        </p:nvSpPr>
        <p:spPr>
          <a:xfrm>
            <a:off x="0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3429000" y="1817370"/>
            <a:ext cx="5029199" cy="1371600"/>
          </a:xfrm>
        </p:spPr>
        <p:txBody>
          <a:bodyPr lIns="0" tIns="0" rIns="0" bIns="0" anchor="b">
            <a:noAutofit/>
          </a:bodyPr>
          <a:lstStyle>
            <a:lvl1pPr algn="r">
              <a:defRPr sz="2800" spc="-80">
                <a:solidFill>
                  <a:schemeClr val="bg1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28999" y="3257550"/>
            <a:ext cx="5022892" cy="51435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400" b="0" i="1" spc="100">
                <a:solidFill>
                  <a:srgbClr val="FFFFFF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3" name="Picture 12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864608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2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Break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>
            <a:spLocks noChangeAspect="1"/>
          </p:cNvSpPr>
          <p:nvPr userDrawn="1"/>
        </p:nvSpPr>
        <p:spPr>
          <a:xfrm>
            <a:off x="1523357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entagon 9"/>
          <p:cNvSpPr>
            <a:spLocks noChangeAspect="1"/>
          </p:cNvSpPr>
          <p:nvPr userDrawn="1"/>
        </p:nvSpPr>
        <p:spPr>
          <a:xfrm>
            <a:off x="0" y="0"/>
            <a:ext cx="3228985" cy="5148072"/>
          </a:xfrm>
          <a:prstGeom prst="homePlate">
            <a:avLst>
              <a:gd name="adj" fmla="val 32357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395471" y="1817370"/>
            <a:ext cx="4062728" cy="1371600"/>
          </a:xfrm>
        </p:spPr>
        <p:txBody>
          <a:bodyPr lIns="0" tIns="0" rIns="0" bIns="0" anchor="b">
            <a:noAutofit/>
          </a:bodyPr>
          <a:lstStyle>
            <a:lvl1pPr algn="r">
              <a:defRPr sz="2800" spc="-80">
                <a:solidFill>
                  <a:srgbClr val="BB0E3D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5471" y="3257550"/>
            <a:ext cx="4056420" cy="51435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400" b="0" i="1" spc="100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11" name="Picture 10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864608"/>
            <a:ext cx="1916887" cy="182880"/>
          </a:xfrm>
          <a:prstGeom prst="rect">
            <a:avLst/>
          </a:prstGeom>
        </p:spPr>
      </p:pic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83974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 userDrawn="1"/>
        </p:nvSpPr>
        <p:spPr>
          <a:xfrm>
            <a:off x="0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2A67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 userDrawn="1"/>
        </p:nvSpPr>
        <p:spPr>
          <a:xfrm>
            <a:off x="0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2A5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371600"/>
            <a:ext cx="7772400" cy="2400300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 i="1" baseline="0">
                <a:solidFill>
                  <a:srgbClr val="FFFFFF"/>
                </a:solidFill>
                <a:latin typeface="+mn-lt"/>
                <a:cs typeface="SapientCentroSlab-Light"/>
              </a:defRPr>
            </a:lvl1pPr>
          </a:lstStyle>
          <a:p>
            <a:pPr lvl="0"/>
            <a:r>
              <a:rPr lang="en-US" dirty="0"/>
              <a:t>Vision Quote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fugit </a:t>
            </a:r>
            <a:r>
              <a:rPr lang="en-US" dirty="0" err="1"/>
              <a:t>liberavisse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nec</a:t>
            </a:r>
            <a:r>
              <a:rPr lang="en-US" dirty="0"/>
              <a:t> at. </a:t>
            </a:r>
            <a:r>
              <a:rPr lang="en-US" dirty="0" err="1"/>
              <a:t>Essent</a:t>
            </a:r>
            <a:r>
              <a:rPr lang="en-US" dirty="0"/>
              <a:t> </a:t>
            </a:r>
            <a:r>
              <a:rPr lang="en-US" dirty="0" err="1"/>
              <a:t>elaboraret</a:t>
            </a:r>
            <a:r>
              <a:rPr lang="en-US" dirty="0"/>
              <a:t> </a:t>
            </a:r>
            <a:r>
              <a:rPr lang="en-US" dirty="0" err="1"/>
              <a:t>conclusionemque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eam</a:t>
            </a:r>
            <a:r>
              <a:rPr lang="en-US" dirty="0"/>
              <a:t> id. Quo ex </a:t>
            </a:r>
            <a:r>
              <a:rPr lang="en-US" dirty="0" err="1"/>
              <a:t>laboramus</a:t>
            </a:r>
            <a:r>
              <a:rPr lang="en-US" dirty="0"/>
              <a:t> </a:t>
            </a:r>
            <a:r>
              <a:rPr lang="en-US" dirty="0" err="1"/>
              <a:t>accommodare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his </a:t>
            </a:r>
            <a:r>
              <a:rPr lang="en-US" dirty="0" err="1"/>
              <a:t>falli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 </a:t>
            </a:r>
            <a:r>
              <a:rPr lang="en-US" dirty="0" err="1"/>
              <a:t>Illud</a:t>
            </a:r>
            <a:r>
              <a:rPr lang="en-US" dirty="0"/>
              <a:t> postulant </a:t>
            </a:r>
            <a:br>
              <a:rPr lang="en-US" dirty="0"/>
            </a:br>
            <a:r>
              <a:rPr lang="en-US" dirty="0" err="1"/>
              <a:t>adversarium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his.”</a:t>
            </a: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0" name="Picture 9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864608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9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8165592" cy="3600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6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8165592" cy="3600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448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4108387" cy="360045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39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4108387" cy="360045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6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2654"/>
            <a:ext cx="82296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378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6C6C6C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8767E79B-3863-C648-ACD5-D5A69BA31F7C}" type="datetime4">
              <a:rPr lang="en-US" smtClean="0"/>
              <a:pPr>
                <a:defRPr/>
              </a:pPr>
              <a:t>October 26, 2020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rgbClr val="6C6C6C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0" i="0" smtClean="0">
                <a:solidFill>
                  <a:srgbClr val="6C6C6C"/>
                </a:solidFill>
                <a:latin typeface="+mn-lt"/>
                <a:ea typeface="+mn-ea"/>
                <a:cs typeface="Sapient Centro Slab"/>
              </a:defRPr>
            </a:lvl1pPr>
          </a:lstStyle>
          <a:p>
            <a:pPr>
              <a:defRPr/>
            </a:pPr>
            <a:fld id="{4F8F9822-CE00-0B4F-ADB5-DBA954363B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55" r:id="rId2"/>
    <p:sldLayoutId id="2147483790" r:id="rId3"/>
    <p:sldLayoutId id="2147483805" r:id="rId4"/>
    <p:sldLayoutId id="2147483796" r:id="rId5"/>
    <p:sldLayoutId id="2147483770" r:id="rId6"/>
    <p:sldLayoutId id="2147483810" r:id="rId7"/>
    <p:sldLayoutId id="2147483771" r:id="rId8"/>
    <p:sldLayoutId id="2147483812" r:id="rId9"/>
    <p:sldLayoutId id="2147483772" r:id="rId10"/>
    <p:sldLayoutId id="2147483813" r:id="rId11"/>
    <p:sldLayoutId id="2147483773" r:id="rId12"/>
    <p:sldLayoutId id="2147483814" r:id="rId13"/>
    <p:sldLayoutId id="2147483763" r:id="rId14"/>
    <p:sldLayoutId id="2147483807" r:id="rId15"/>
    <p:sldLayoutId id="2147483794" r:id="rId16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0" kern="1200">
          <a:solidFill>
            <a:srgbClr val="123E57"/>
          </a:solidFill>
          <a:latin typeface="+mj-lt"/>
          <a:ea typeface="ＭＳ Ｐゴシック" charset="0"/>
          <a:cs typeface="SapientSans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9pPr>
    </p:titleStyle>
    <p:bodyStyle>
      <a:lvl1pPr marL="2286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20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1pPr>
      <a:lvl2pPr marL="4572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9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2pPr>
      <a:lvl3pPr marL="6858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8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3pPr>
      <a:lvl4pPr marL="9144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7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4pPr>
      <a:lvl5pPr marL="11430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6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330200" y="558800"/>
            <a:ext cx="8585200" cy="1384995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-Bold" charset="0"/>
                <a:ea typeface="ＭＳ Ｐゴシック" charset="0"/>
                <a:cs typeface="Montserrat-Bold" charset="0"/>
              </a:rPr>
              <a:t>The Genomic Data Analysis Network (GDAN)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-Bold" charset="0"/>
                <a:ea typeface="ＭＳ Ｐゴシック" charset="0"/>
                <a:cs typeface="Montserrat-Bold" charset="0"/>
              </a:rPr>
            </a:b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-Bold" charset="0"/>
                <a:ea typeface="ＭＳ Ｐゴシック" charset="0"/>
                <a:cs typeface="Montserrat-Bold" charset="0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-Bold" charset="0"/>
                <a:ea typeface="ＭＳ Ｐゴシック" charset="0"/>
                <a:cs typeface="Montserrat-Bold" charset="0"/>
              </a:rPr>
              <a:t>RFA-CA-20-053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330200" y="3302000"/>
            <a:ext cx="8585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bg1"/>
                </a:solidFill>
                <a:latin typeface="Montserrat-Regular" charset="0"/>
                <a:cs typeface="Montserrat-Regular" charset="0"/>
              </a:rPr>
              <a:t>Pre-application Teleconference</a:t>
            </a:r>
          </a:p>
          <a:p>
            <a:pPr eaLnBrk="1" hangingPunct="1"/>
            <a:r>
              <a:rPr lang="en-US" sz="1800" dirty="0">
                <a:solidFill>
                  <a:schemeClr val="bg1"/>
                </a:solidFill>
                <a:latin typeface="Montserrat-Regular" charset="0"/>
                <a:cs typeface="Montserrat-Regular" charset="0"/>
              </a:rPr>
              <a:t>October 20</a:t>
            </a:r>
            <a:r>
              <a:rPr lang="en-US" sz="1800" baseline="30000" dirty="0">
                <a:solidFill>
                  <a:schemeClr val="bg1"/>
                </a:solidFill>
                <a:latin typeface="Montserrat-Regular" charset="0"/>
                <a:cs typeface="Montserrat-Regular" charset="0"/>
              </a:rPr>
              <a:t>th</a:t>
            </a:r>
            <a:r>
              <a:rPr lang="en-US" sz="1800" dirty="0">
                <a:solidFill>
                  <a:schemeClr val="bg1"/>
                </a:solidFill>
                <a:latin typeface="Montserrat-Regular" charset="0"/>
                <a:cs typeface="Montserrat-Regular" charset="0"/>
              </a:rPr>
              <a:t>, 2020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73800" y="4622800"/>
            <a:ext cx="2616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 dirty="0" err="1">
                <a:latin typeface="Montserrat-Bold" charset="0"/>
                <a:cs typeface="Montserrat-Bold" charset="0"/>
              </a:rPr>
              <a:t>cancer.gov</a:t>
            </a:r>
            <a:r>
              <a:rPr lang="en-US" sz="1000" dirty="0">
                <a:latin typeface="Montserrat-Bold" charset="0"/>
                <a:cs typeface="Montserrat-Bold" charset="0"/>
              </a:rPr>
              <a:t>/</a:t>
            </a:r>
            <a:r>
              <a:rPr lang="en-US" sz="1000" dirty="0" err="1">
                <a:latin typeface="Montserrat-Bold" charset="0"/>
                <a:cs typeface="Montserrat-Bold" charset="0"/>
              </a:rPr>
              <a:t>ccg</a:t>
            </a:r>
            <a:endParaRPr lang="en-US" sz="1000" dirty="0">
              <a:latin typeface="Montserrat-Bold" charset="0"/>
              <a:cs typeface="Montserrat-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2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to be Served by GDACs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1500" dirty="0"/>
              <a:t>The proposed analytical network will serve to understand the data generated by CCG programs as well as collaborations with other divisions. Examples (but not an exhaustive list) are:</a:t>
            </a:r>
          </a:p>
          <a:p>
            <a:pPr lvl="1"/>
            <a:r>
              <a:rPr lang="en-US" sz="1500" dirty="0"/>
              <a:t>Therapeutically Applicable Research To Generate Effective Treatments (TARGET)</a:t>
            </a:r>
          </a:p>
          <a:p>
            <a:pPr lvl="1"/>
            <a:r>
              <a:rPr lang="en-US" sz="1500" dirty="0"/>
              <a:t>The Adjuvant Lung Cancer Enrichment Marker Identification and Sequencing Trials (ALCHEMIST)</a:t>
            </a:r>
          </a:p>
          <a:p>
            <a:pPr lvl="1"/>
            <a:r>
              <a:rPr lang="en-US" sz="1500" dirty="0"/>
              <a:t>Clinical Trials Sequencing Program (CTSP, in collaboration with DCTD)</a:t>
            </a:r>
          </a:p>
          <a:p>
            <a:pPr lvl="1"/>
            <a:r>
              <a:rPr lang="en-US" sz="1500" dirty="0"/>
              <a:t>Carcinomas of Unknown Primaries Program (CUPP)</a:t>
            </a:r>
          </a:p>
          <a:p>
            <a:pPr lvl="1"/>
            <a:r>
              <a:rPr lang="en-US" sz="1500" dirty="0"/>
              <a:t>Multi-Institutional Italian Lung Diagnostic (MILD)</a:t>
            </a:r>
          </a:p>
          <a:p>
            <a:pPr lvl="1"/>
            <a:r>
              <a:rPr lang="en-US" sz="1500" dirty="0"/>
              <a:t>Human Cancer Models Initiative (HCMI)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0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580CB-9F84-9346-9358-5F59FBD8F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Genomic Data Analysis Center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95BC5-26A2-B341-8001-A7474BFF8F8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Centers will support analysis on a discrete number of platforms to respond to the data analysis needs of the AWGs.</a:t>
            </a:r>
          </a:p>
          <a:p>
            <a:r>
              <a:rPr lang="en-US" dirty="0"/>
              <a:t>They must respond to at least one core competency, although they might extend beyond the list in the RFA.</a:t>
            </a:r>
          </a:p>
          <a:p>
            <a:r>
              <a:rPr lang="en-US" dirty="0"/>
              <a:t>Although tools might be further developed to serve the functions, they must be existing in some form at time of award.</a:t>
            </a:r>
          </a:p>
          <a:p>
            <a:r>
              <a:rPr lang="en-US" dirty="0"/>
              <a:t>Personnel must be able to respond to queries by program at a moments notice.</a:t>
            </a:r>
          </a:p>
        </p:txBody>
      </p:sp>
    </p:spTree>
    <p:extLst>
      <p:ext uri="{BB962C8B-B14F-4D97-AF65-F5344CB8AC3E}">
        <p14:creationId xmlns:p14="http://schemas.microsoft.com/office/powerpoint/2010/main" val="119219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B8791-C88C-3D4B-91F3-111C7CDB1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9179E-9B40-0946-8BE6-F8DF457964F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All awards will be done under the Cooperative Agreement mechanism, which means NCI will have substantial input in the guidance of activities.</a:t>
            </a:r>
          </a:p>
          <a:p>
            <a:r>
              <a:rPr lang="en-US" dirty="0"/>
              <a:t>All awardees will form a network, thus is expected that they will work in a collaborative manner with all components of the CCG pipeline.</a:t>
            </a:r>
          </a:p>
          <a:p>
            <a:r>
              <a:rPr lang="en-US" dirty="0"/>
              <a:t>No person can be the PI of record in more than one award. They can act as co-PIs.</a:t>
            </a:r>
          </a:p>
          <a:p>
            <a:r>
              <a:rPr lang="en-US" dirty="0"/>
              <a:t>All costs must be included in the proposals, no centrally funded resources will be available.</a:t>
            </a:r>
          </a:p>
        </p:txBody>
      </p:sp>
    </p:spTree>
    <p:extLst>
      <p:ext uri="{BB962C8B-B14F-4D97-AF65-F5344CB8AC3E}">
        <p14:creationId xmlns:p14="http://schemas.microsoft.com/office/powerpoint/2010/main" val="290145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8A2-5786-1242-B803-EAFC17A2B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 of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577D7-2A54-1347-AC72-88626C0D06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Proposals that have a narrow goal and respond only to interests by applicant to use the generated data (R01 style).</a:t>
            </a:r>
          </a:p>
          <a:p>
            <a:r>
              <a:rPr lang="en-US" dirty="0"/>
              <a:t>Informatic tool development </a:t>
            </a:r>
            <a:r>
              <a:rPr lang="en-US" i="1" dirty="0"/>
              <a:t>de novo</a:t>
            </a:r>
            <a:r>
              <a:rPr lang="en-US" dirty="0"/>
              <a:t>.</a:t>
            </a:r>
          </a:p>
          <a:p>
            <a:r>
              <a:rPr lang="en-US" dirty="0"/>
              <a:t>Experimental validation of the large-scale data</a:t>
            </a:r>
          </a:p>
          <a:p>
            <a:r>
              <a:rPr lang="en-US" dirty="0"/>
              <a:t>Wet Lab characterization of applicant samples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468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D945E-E0AA-784B-8BFB-F9B249B14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913AA-A4BD-E247-A4B7-0ED164529EE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673181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210C12-4531-4E35-A072-5309D31F68C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-346249"/>
            <a:ext cx="8229600" cy="346249"/>
          </a:xfr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Closing page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565400" y="2844800"/>
            <a:ext cx="40132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900" dirty="0" err="1">
                <a:solidFill>
                  <a:srgbClr val="FFFFFF"/>
                </a:solidFill>
                <a:latin typeface="Montserrat-Bold"/>
                <a:cs typeface="Montserrat-Bold"/>
              </a:rPr>
              <a:t>cancer.gov</a:t>
            </a:r>
            <a:r>
              <a:rPr lang="en-US" sz="1900" dirty="0">
                <a:solidFill>
                  <a:srgbClr val="FFFFFF"/>
                </a:solidFill>
                <a:latin typeface="Montserrat-Bold"/>
                <a:cs typeface="Montserrat-Bold"/>
              </a:rPr>
              <a:t>/</a:t>
            </a:r>
            <a:r>
              <a:rPr lang="en-US" sz="1900" dirty="0" err="1">
                <a:solidFill>
                  <a:srgbClr val="FFFFFF"/>
                </a:solidFill>
                <a:latin typeface="Montserrat-Bold"/>
                <a:cs typeface="Montserrat-Bold"/>
              </a:rPr>
              <a:t>ccg</a:t>
            </a:r>
            <a:endParaRPr lang="en-US" sz="1900" dirty="0">
              <a:solidFill>
                <a:srgbClr val="FFFFFF"/>
              </a:solidFill>
              <a:latin typeface="Montserrat-Bold"/>
              <a:cs typeface="Montserrat-Bold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60900" y="3454400"/>
            <a:ext cx="401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FFFFFF"/>
                </a:solidFill>
                <a:latin typeface="Montserrat-Regular"/>
                <a:cs typeface="Montserrat-Regular"/>
              </a:rPr>
              <a:t>Produced October 2020</a:t>
            </a:r>
          </a:p>
        </p:txBody>
      </p:sp>
    </p:spTree>
    <p:extLst>
      <p:ext uri="{BB962C8B-B14F-4D97-AF65-F5344CB8AC3E}">
        <p14:creationId xmlns:p14="http://schemas.microsoft.com/office/powerpoint/2010/main" val="4266198877"/>
      </p:ext>
    </p:extLst>
  </p:cSld>
  <p:clrMapOvr>
    <a:masterClrMapping/>
  </p:clrMapOvr>
</p:sld>
</file>

<file path=ppt/theme/theme1.xml><?xml version="1.0" encoding="utf-8"?>
<a:theme xmlns:a="http://schemas.openxmlformats.org/drawingml/2006/main" name="NCI PPT Template 16x9 BLUE">
  <a:themeElements>
    <a:clrScheme name="NCI Colors Theme">
      <a:dk1>
        <a:srgbClr val="606060"/>
      </a:dk1>
      <a:lt1>
        <a:srgbClr val="FFFFFF"/>
      </a:lt1>
      <a:dk2>
        <a:srgbClr val="BB0E3D"/>
      </a:dk2>
      <a:lt2>
        <a:srgbClr val="FFFFFF"/>
      </a:lt2>
      <a:accent1>
        <a:srgbClr val="BB0E3D"/>
      </a:accent1>
      <a:accent2>
        <a:srgbClr val="606060"/>
      </a:accent2>
      <a:accent3>
        <a:srgbClr val="123E57"/>
      </a:accent3>
      <a:accent4>
        <a:srgbClr val="2A71A5"/>
      </a:accent4>
      <a:accent5>
        <a:srgbClr val="178DA9"/>
      </a:accent5>
      <a:accent6>
        <a:srgbClr val="009999"/>
      </a:accent6>
      <a:hlink>
        <a:srgbClr val="3F54C9"/>
      </a:hlink>
      <a:folHlink>
        <a:srgbClr val="606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2052</TotalTime>
  <Words>346</Words>
  <Application>Microsoft Office PowerPoint</Application>
  <PresentationFormat>On-screen Show (16:9)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Montserrat-Bold</vt:lpstr>
      <vt:lpstr>Montserrat-Regular</vt:lpstr>
      <vt:lpstr>SapientCentroSlab-Light</vt:lpstr>
      <vt:lpstr>Wingdings</vt:lpstr>
      <vt:lpstr>NCI PPT Template 16x9 BLUE</vt:lpstr>
      <vt:lpstr>The Genomic Data Analysis Network (GDAN)  RFA-CA-20-053</vt:lpstr>
      <vt:lpstr>Projects to be Served by GDACs</vt:lpstr>
      <vt:lpstr>Genomic Data Analysis Center</vt:lpstr>
      <vt:lpstr>General Considerations</vt:lpstr>
      <vt:lpstr>Out of Scope</vt:lpstr>
      <vt:lpstr>Questions</vt:lpstr>
      <vt:lpstr>Closing page</vt:lpstr>
    </vt:vector>
  </TitlesOfParts>
  <Manager/>
  <Company>National Cancer Institute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Genomic Data Analysis Network (GDAN) RFA-CA-20-053</dc:title>
  <dc:subject>Pre-application Teleconference presented October 20, 2020</dc:subject>
  <dc:creator>NCI</dc:creator>
  <cp:keywords/>
  <dc:description/>
  <cp:lastModifiedBy>Gottlieb, Nanci (NIH/NCI) [E]</cp:lastModifiedBy>
  <cp:revision>156</cp:revision>
  <dcterms:created xsi:type="dcterms:W3CDTF">2013-05-02T18:01:03Z</dcterms:created>
  <dcterms:modified xsi:type="dcterms:W3CDTF">2020-10-26T14:10:24Z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ctompk</vt:lpwstr>
  </property>
  <property fmtid="{D5CDD505-2E9C-101B-9397-08002B2CF9AE}" pid="3" name="Offisync_UpdateToken">
    <vt:lpwstr>6</vt:lpwstr>
  </property>
  <property fmtid="{D5CDD505-2E9C-101B-9397-08002B2CF9AE}" pid="4" name="Jive_VersionGuid">
    <vt:lpwstr>52528687-c425-4c02-aa36-9dee618be8dc</vt:lpwstr>
  </property>
  <property fmtid="{D5CDD505-2E9C-101B-9397-08002B2CF9AE}" pid="5" name="Offisync_ProviderInitializationData">
    <vt:lpwstr>https://vox.sapient.com</vt:lpwstr>
  </property>
  <property fmtid="{D5CDD505-2E9C-101B-9397-08002B2CF9AE}" pid="6" name="Offisync_ServerID">
    <vt:lpwstr>2a760b3e-54a5-418b-9dd9-555cd32dea45</vt:lpwstr>
  </property>
  <property fmtid="{D5CDD505-2E9C-101B-9397-08002B2CF9AE}" pid="7" name="Offisync_UniqueId">
    <vt:lpwstr>79519</vt:lpwstr>
  </property>
  <property fmtid="{D5CDD505-2E9C-101B-9397-08002B2CF9AE}" pid="8" name="Language">
    <vt:lpwstr>English</vt:lpwstr>
  </property>
</Properties>
</file>